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7" r:id="rId3"/>
    <p:sldId id="261" r:id="rId4"/>
    <p:sldId id="268" r:id="rId5"/>
    <p:sldId id="271" r:id="rId6"/>
    <p:sldId id="272" r:id="rId7"/>
    <p:sldId id="274" r:id="rId8"/>
    <p:sldId id="275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0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ED8DA-7F80-4B1D-9A66-2C55DFBD2163}" type="datetimeFigureOut">
              <a:rPr lang="en-US" smtClean="0"/>
              <a:t>7/7/2025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6E149-CEB3-4238-99F6-1CD36F2E1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6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6E149-CEB3-4238-99F6-1CD36F2E18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75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Session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Refusal </a:t>
            </a:r>
            <a:r>
              <a:rPr lang="en-US" sz="28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to Breast Feed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86778"/>
            <a:ext cx="7848600" cy="5695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n-US" sz="2200" dirty="0"/>
              <a:t>At the end of the session, participants will be able to:</a:t>
            </a:r>
          </a:p>
          <a:p>
            <a:pPr marL="0" indent="0" algn="just">
              <a:buNone/>
            </a:pPr>
            <a:endParaRPr lang="en-US" sz="2000" dirty="0"/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Identify and Differentiate Causes of Breastfeeding Refusal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Apply Effective Assessment Techniques to Determine the Cause of Refusal</a:t>
            </a:r>
          </a:p>
          <a:p>
            <a:pPr marL="457200" lvl="1" indent="0" algn="just">
              <a:lnSpc>
                <a:spcPct val="150000"/>
              </a:lnSpc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</a:rPr>
              <a:t>Implement Practical Management Strategies to Support Mothers and               Re-establish Breastfeeding</a:t>
            </a:r>
          </a:p>
          <a:p>
            <a:pPr marL="0" indent="0" algn="just">
              <a:buNone/>
            </a:pPr>
            <a:endParaRPr lang="en-US" sz="22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Objectives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867400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endParaRPr lang="en-US" sz="3800" b="1" dirty="0"/>
          </a:p>
          <a:p>
            <a:pPr algn="ctr">
              <a:buNone/>
            </a:pPr>
            <a:endParaRPr lang="en-US" sz="3800" b="1" dirty="0"/>
          </a:p>
          <a:p>
            <a:pPr marL="514350" indent="-514350">
              <a:buFont typeface="+mj-lt"/>
              <a:buAutoNum type="alphaUcPeriod"/>
            </a:pPr>
            <a:r>
              <a:rPr lang="en-US" sz="4500" b="1" dirty="0"/>
              <a:t>Illness, Pain, or Sedation</a:t>
            </a:r>
          </a:p>
          <a:p>
            <a:pPr marL="514350" indent="-514350">
              <a:buFont typeface="+mj-lt"/>
              <a:buAutoNum type="alphaUcPeriod"/>
            </a:pPr>
            <a:endParaRPr lang="en-US" sz="4500" dirty="0"/>
          </a:p>
          <a:p>
            <a:pPr marL="514350" indent="-514350">
              <a:buFont typeface="+mj-lt"/>
              <a:buAutoNum type="alphaUcPeriod"/>
            </a:pPr>
            <a:r>
              <a:rPr lang="en-US" sz="4500" b="1" dirty="0"/>
              <a:t>Difficulty with Breastfeeding Technique</a:t>
            </a:r>
          </a:p>
          <a:p>
            <a:pPr marL="514350" indent="-514350">
              <a:buFont typeface="+mj-lt"/>
              <a:buAutoNum type="alphaUcPeriod"/>
            </a:pP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Bottle or pacifier use</a:t>
            </a: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Poor attachment</a:t>
            </a: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Engorgement</a:t>
            </a: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endParaRPr lang="en-US" sz="4500" dirty="0"/>
          </a:p>
          <a:p>
            <a:pPr marL="514350" indent="-514350">
              <a:buFont typeface="+mj-lt"/>
              <a:buAutoNum type="alphaUcPeriod"/>
            </a:pPr>
            <a:r>
              <a:rPr lang="en-US" sz="4500" b="1" dirty="0"/>
              <a:t>Changes in Baby’s Environment</a:t>
            </a:r>
          </a:p>
          <a:p>
            <a:pPr marL="514350" indent="-514350">
              <a:buFont typeface="+mj-lt"/>
              <a:buAutoNum type="alphaUcPeriod"/>
            </a:pP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Separation from the mother</a:t>
            </a:r>
            <a:r>
              <a:rPr lang="en-US" sz="4500" dirty="0"/>
              <a:t> </a:t>
            </a:r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Routine changes</a:t>
            </a:r>
            <a:r>
              <a:rPr lang="en-US" sz="4500" dirty="0"/>
              <a:t> </a:t>
            </a:r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Changes in mother’s smell</a:t>
            </a:r>
            <a:r>
              <a:rPr lang="en-US" sz="4500" dirty="0"/>
              <a:t> </a:t>
            </a:r>
          </a:p>
          <a:p>
            <a:pPr marL="1314450" lvl="2" indent="-514350">
              <a:buFont typeface="+mj-lt"/>
              <a:buAutoNum type="alphaUcPeriod"/>
            </a:pPr>
            <a:endParaRPr lang="en-US" sz="4500" dirty="0"/>
          </a:p>
          <a:p>
            <a:pPr marL="514350" indent="-514350">
              <a:buFont typeface="+mj-lt"/>
              <a:buAutoNum type="alphaUcPeriod"/>
            </a:pPr>
            <a:r>
              <a:rPr lang="en-US" sz="4500" b="1" dirty="0"/>
              <a:t>Apparent Refusal</a:t>
            </a:r>
          </a:p>
          <a:p>
            <a:pPr marL="514350" indent="-514350">
              <a:buFont typeface="+mj-lt"/>
              <a:buAutoNum type="alphaUcPeriod"/>
            </a:pP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Rooting behavior in newborns</a:t>
            </a:r>
            <a:r>
              <a:rPr lang="en-US" sz="4500" dirty="0"/>
              <a:t>: </a:t>
            </a:r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Distraction (4-8 months)</a:t>
            </a:r>
            <a:endParaRPr lang="en-US" sz="4500" dirty="0"/>
          </a:p>
          <a:p>
            <a:pPr marL="1314450" lvl="2" indent="-514350">
              <a:buFont typeface="+mj-lt"/>
              <a:buAutoNum type="alphaUcPeriod"/>
            </a:pPr>
            <a:r>
              <a:rPr lang="en-US" sz="4500" b="1" dirty="0"/>
              <a:t>Self-weaning (after 1 year)</a:t>
            </a:r>
            <a:endParaRPr lang="en-US" sz="4500" dirty="0"/>
          </a:p>
          <a:p>
            <a:pPr algn="just">
              <a:buNone/>
            </a:pPr>
            <a:endParaRPr lang="en-US" sz="2000" dirty="0"/>
          </a:p>
          <a:p>
            <a:pPr>
              <a:buNone/>
            </a:pPr>
            <a:br>
              <a:rPr lang="en-US" sz="2000" dirty="0"/>
            </a:b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Causes of Refusal to Breastfeed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Identifying Why a Baby is Refusing to Breastfeed</a:t>
            </a:r>
            <a:endParaRPr lang="en-US" sz="2400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1BF2266-E152-45C4-BEC5-E9D7CA989A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649181"/>
              </p:ext>
            </p:extLst>
          </p:nvPr>
        </p:nvGraphicFramePr>
        <p:xfrm>
          <a:off x="0" y="838200"/>
          <a:ext cx="9144000" cy="601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248377808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3421418045"/>
                    </a:ext>
                  </a:extLst>
                </a:gridCol>
              </a:tblGrid>
              <a:tr h="6363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Question</a:t>
                      </a:r>
                      <a:endParaRPr lang="en-US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Possible Cause</a:t>
                      </a:r>
                      <a:endParaRPr lang="en-US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9008996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Is the baby sick or in pain?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C00000"/>
                          </a:solidFill>
                          <a:effectLst/>
                        </a:rPr>
                        <a:t>Illness, pain from delivery (vacuum extraction, bruises), sedation due to medications.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4758117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Is the baby having difficulty with breastfeeding?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C00000"/>
                          </a:solidFill>
                          <a:effectLst/>
                        </a:rPr>
                        <a:t>Poor attachment, difficulty in positioning, separation after birth, or using bottles/pacifiers.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2545634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Is there any significant change in the baby’s environment or routine?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rgbClr val="C00000"/>
                          </a:solidFill>
                          <a:effectLst/>
                        </a:rPr>
                        <a:t>Separation from mother, new caregiver, change in family routine, or changes in the mother’s scent.</a:t>
                      </a:r>
                      <a:endParaRPr lang="en-US" sz="200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0059633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Is the baby distracted or weaning naturally?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C00000"/>
                          </a:solidFill>
                          <a:effectLst/>
                        </a:rPr>
                        <a:t>Normal rooting behavior, distraction due to developmental stages, or self-weaning after one year.</a:t>
                      </a:r>
                      <a:endParaRPr lang="en-US" sz="2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9127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74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Management of Refusal to Breastfeed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B660AD-2691-4F41-88C3-FB483CDE3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60198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lphaUcPeriod"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Treat or Remove the Cause if Possible</a:t>
            </a:r>
          </a:p>
          <a:p>
            <a:pPr marL="514350" indent="-514350">
              <a:buAutoNum type="alphaUcPeriod"/>
            </a:pPr>
            <a:endParaRPr lang="en-US" sz="2800" dirty="0"/>
          </a:p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Illness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Refer the baby to a healthcare facility for treatment if needed.</a:t>
            </a:r>
            <a:endParaRPr lang="en-US" sz="2400" dirty="0"/>
          </a:p>
          <a:p>
            <a:pPr lvl="1" algn="just"/>
            <a:r>
              <a:rPr lang="en-US" dirty="0"/>
              <a:t>In cases of infection, provide appropriate treatment and assist with expressing breast milk to feed the baby via a cup or tube.</a:t>
            </a:r>
          </a:p>
          <a:p>
            <a:pPr lvl="1" algn="just"/>
            <a:endParaRPr lang="en-US" sz="2400" dirty="0"/>
          </a:p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Pain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Ensure that the baby is positioned comfortably and that no painful areas (such as bruises from a difficult delivery) are being pressed during breastfeeding.</a:t>
            </a:r>
          </a:p>
          <a:p>
            <a:pPr lvl="1" algn="just"/>
            <a:endParaRPr lang="en-US" sz="2400" dirty="0"/>
          </a:p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Sedation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If the mother is on medication, advise her to consult with her healthcare provider to find an alternative, if possible.</a:t>
            </a:r>
            <a:endParaRPr lang="en-US" sz="2400" dirty="0"/>
          </a:p>
          <a:p>
            <a:pPr lvl="1" algn="just"/>
            <a:r>
              <a:rPr lang="en-US" dirty="0"/>
              <a:t>Support the mother until the medication is cleared from her system.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267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Management of Refusal to Breastfeed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B660AD-2691-4F41-88C3-FB483CDE3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715000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Breastfeeding Difficulty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lvl="0" algn="just"/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Teach the mother how to express milk to maintain milk supply.</a:t>
            </a:r>
            <a:endParaRPr lang="en-US" sz="2400" dirty="0"/>
          </a:p>
          <a:p>
            <a:pPr lvl="1" algn="just"/>
            <a:r>
              <a:rPr lang="en-US" dirty="0"/>
              <a:t>Assist with positioning and attachment techniques.</a:t>
            </a:r>
            <a:endParaRPr lang="en-US" sz="2400" dirty="0"/>
          </a:p>
          <a:p>
            <a:pPr lvl="1" algn="just"/>
            <a:r>
              <a:rPr lang="en-US" dirty="0"/>
              <a:t>Encourage more frequent feeding, skin-to-skin contact and ensure that the baby is not being restricted in terms of feeding time or frequency.</a:t>
            </a:r>
          </a:p>
          <a:p>
            <a:pPr marL="457200" lvl="1" indent="0" algn="just">
              <a:buNone/>
            </a:pPr>
            <a:endParaRPr lang="en-US" sz="2400" dirty="0"/>
          </a:p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Blocked Nose or Sore Mouth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lvl="0" algn="just"/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Teach the mother how to clear the baby’s blocked nose.</a:t>
            </a:r>
            <a:endParaRPr lang="en-US" sz="2400" dirty="0"/>
          </a:p>
          <a:p>
            <a:pPr lvl="1" algn="just"/>
            <a:r>
              <a:rPr lang="en-US" dirty="0"/>
              <a:t>Advise short and frequent feeds if the baby has a sore mouth due to thrush or teething.</a:t>
            </a:r>
          </a:p>
          <a:p>
            <a:pPr lvl="1" algn="just"/>
            <a:endParaRPr lang="en-US" sz="2400" dirty="0"/>
          </a:p>
          <a:p>
            <a:pPr lvl="0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Changes That Upset the Baby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lvl="0" algn="just"/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dirty="0"/>
              <a:t>Discuss the situation with the mother and try to minimize changes in the baby’s environment.</a:t>
            </a:r>
            <a:endParaRPr lang="en-US" sz="2400" dirty="0"/>
          </a:p>
          <a:p>
            <a:pPr lvl="1" algn="just"/>
            <a:r>
              <a:rPr lang="en-US" dirty="0"/>
              <a:t>Reassure the mother that this phase is temporary and it’s important to keep the baby close.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8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Management of Refusal to Breastfeed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CB660AD-2691-4F41-88C3-FB483CDE3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143000"/>
            <a:ext cx="8686800" cy="57150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B. Help the Mother and Baby to Enjoy Breastfeeding Again</a:t>
            </a:r>
          </a:p>
          <a:p>
            <a:pPr marL="0" indent="0" algn="just">
              <a:buNone/>
            </a:pPr>
            <a:endParaRPr lang="en-US" dirty="0"/>
          </a:p>
          <a:p>
            <a:pPr lvl="1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Close Contact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Ensure that the baby remains close to the mother, with plenty of skin-to-skin contact. Encourage the mother to sleep with the baby and handle the baby herself as much as possible.</a:t>
            </a:r>
          </a:p>
          <a:p>
            <a:pPr lvl="1" algn="just"/>
            <a:endParaRPr lang="en-US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Support System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Advise the mother to take sick leave from work if necessary and ask family members (father, grandparents) to help with non-breastfeeding tasks.</a:t>
            </a:r>
          </a:p>
          <a:p>
            <a:pPr lvl="1" algn="just"/>
            <a:endParaRPr lang="en-US" dirty="0"/>
          </a:p>
          <a:p>
            <a:pPr lvl="1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Offer the Breast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Encourage the mother to offer the breast when the baby is sleepy or after cup feeding. Suggest a variety of feeding positions to help the baby latch comfortably.</a:t>
            </a:r>
          </a:p>
          <a:p>
            <a:pPr lvl="1" algn="just"/>
            <a:endParaRPr lang="en-US" dirty="0"/>
          </a:p>
          <a:p>
            <a:pPr lvl="1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Express Milk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If the baby is not breastfeeding, the mother should express her milk to maintain supply and feed it to the baby via cup or spoon.</a:t>
            </a:r>
          </a:p>
          <a:p>
            <a:pPr lvl="1" algn="just"/>
            <a:endParaRPr lang="en-US" dirty="0"/>
          </a:p>
          <a:p>
            <a:pPr lvl="1"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Avoid Bottles and Pacifiers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dirty="0"/>
              <a:t>Discourage the use of bottles and pacifiers, as they can interfere with breastfeeding.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261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chemeClr val="bg1"/>
                </a:solidFill>
              </a:rPr>
              <a:t>Management of Refusal to Breastfeed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32ECAA2-3A5A-4F3C-8C3F-117E70D25A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799578"/>
              </p:ext>
            </p:extLst>
          </p:nvPr>
        </p:nvGraphicFramePr>
        <p:xfrm>
          <a:off x="0" y="838200"/>
          <a:ext cx="9144000" cy="601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840466329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820764783"/>
                    </a:ext>
                  </a:extLst>
                </a:gridCol>
                <a:gridCol w="3276600">
                  <a:extLst>
                    <a:ext uri="{9D8B030D-6E8A-4147-A177-3AD203B41FA5}">
                      <a16:colId xmlns:a16="http://schemas.microsoft.com/office/drawing/2014/main" val="2299189107"/>
                    </a:ext>
                  </a:extLst>
                </a:gridCol>
              </a:tblGrid>
              <a:tr h="6363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Management Strategy</a:t>
                      </a:r>
                      <a:endParaRPr lang="en-US" sz="2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Cause Addressed</a:t>
                      </a:r>
                      <a:endParaRPr lang="en-US" sz="2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Description</a:t>
                      </a:r>
                      <a:endParaRPr lang="en-US" sz="2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9813918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Express Milk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Difficulty with attachment or weak baby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Maintain milk supply and offer milk via cup or spoon.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178578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Skin-to-Skin Contact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Separation from mother, emotional stress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Increase bonding and comfort to encourage breastfeeding.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4948430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Offer the Breast Frequently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Apparent refusal, distraction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Encourage feeding when the baby is calm or sleepy.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9118620"/>
                  </a:ext>
                </a:extLst>
              </a:tr>
              <a:tr h="13458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Change Environment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Stress, changes in routine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Reduce stressors like environmental changes or caregiver transitions.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3575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06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703</Words>
  <Application>Microsoft Office PowerPoint</Application>
  <PresentationFormat>On-screen Show (4:3)</PresentationFormat>
  <Paragraphs>103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26</cp:revision>
  <dcterms:created xsi:type="dcterms:W3CDTF">2006-08-16T00:00:00Z</dcterms:created>
  <dcterms:modified xsi:type="dcterms:W3CDTF">2025-07-07T14:13:09Z</dcterms:modified>
</cp:coreProperties>
</file>